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2" r:id="rId5"/>
    <p:sldId id="351" r:id="rId6"/>
    <p:sldId id="348" r:id="rId7"/>
    <p:sldId id="344" r:id="rId8"/>
    <p:sldId id="354" r:id="rId9"/>
    <p:sldId id="349" r:id="rId10"/>
    <p:sldId id="355" r:id="rId11"/>
    <p:sldId id="350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Portion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3577-4234-869C-7901C2157B5F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7.5965946299934514E-2"/>
                  <c:y val="-2.32778698387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dLbl>
              <c:idx val="4"/>
              <c:layout>
                <c:manualLayout>
                  <c:x val="-4.7151277013752456E-2"/>
                  <c:y val="-3.97515476106946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577-4234-869C-7901C2157B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Too weak</c:v>
                </c:pt>
                <c:pt idx="1">
                  <c:v>Weak</c:v>
                </c:pt>
                <c:pt idx="2">
                  <c:v>Moderate</c:v>
                </c:pt>
                <c:pt idx="3">
                  <c:v>Strong</c:v>
                </c:pt>
                <c:pt idx="4">
                  <c:v>Very strong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Portion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D2-40D1-B68E-BB1FDFCA90B0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D2-40D1-B68E-BB1FDFCA90B0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D2-40D1-B68E-BB1FDFCA90B0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0D2-40D1-B68E-BB1FDFCA90B0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0D2-40D1-B68E-BB1FDFCA90B0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D2-40D1-B68E-BB1FDFCA90B0}"/>
                </c:ext>
              </c:extLst>
            </c:dLbl>
            <c:dLbl>
              <c:idx val="1"/>
              <c:layout>
                <c:manualLayout>
                  <c:x val="7.5965946299934514E-2"/>
                  <c:y val="-2.32778698387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D2-40D1-B68E-BB1FDFCA90B0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D2-40D1-B68E-BB1FDFCA90B0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0D2-40D1-B68E-BB1FDFCA90B0}"/>
                </c:ext>
              </c:extLst>
            </c:dLbl>
            <c:dLbl>
              <c:idx val="4"/>
              <c:layout>
                <c:manualLayout>
                  <c:x val="-4.7151277013752456E-2"/>
                  <c:y val="-3.97515476106946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0D2-40D1-B68E-BB1FDFCA90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Too weak</c:v>
                </c:pt>
                <c:pt idx="1">
                  <c:v>Weak</c:v>
                </c:pt>
                <c:pt idx="2">
                  <c:v>Moderate</c:v>
                </c:pt>
                <c:pt idx="3">
                  <c:v>Strong</c:v>
                </c:pt>
                <c:pt idx="4">
                  <c:v>Very strong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0D2-40D1-B68E-BB1FDFCA9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0.153776624506105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Portion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73-413A-A701-65891E3DB45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73-413A-A701-65891E3DB45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73-413A-A701-65891E3DB45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73-413A-A701-65891E3DB45D}"/>
              </c:ext>
            </c:extLst>
          </c:dPt>
          <c:dPt>
            <c:idx val="4"/>
            <c:bubble3D val="0"/>
            <c:spPr>
              <a:solidFill>
                <a:schemeClr val="accent4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73-413A-A701-65891E3DB45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73-413A-A701-65891E3DB45D}"/>
                </c:ext>
              </c:extLst>
            </c:dLbl>
            <c:dLbl>
              <c:idx val="1"/>
              <c:layout>
                <c:manualLayout>
                  <c:x val="7.5965946299934514E-2"/>
                  <c:y val="-2.327786983872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73-413A-A701-65891E3DB45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73-413A-A701-65891E3DB45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73-413A-A701-65891E3DB45D}"/>
                </c:ext>
              </c:extLst>
            </c:dLbl>
            <c:dLbl>
              <c:idx val="4"/>
              <c:layout>
                <c:manualLayout>
                  <c:x val="-4.7151277013752456E-2"/>
                  <c:y val="-3.97515476106946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73-413A-A701-65891E3DB4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Too weak</c:v>
                </c:pt>
                <c:pt idx="1">
                  <c:v>Weak</c:v>
                </c:pt>
                <c:pt idx="2">
                  <c:v>Moderate</c:v>
                </c:pt>
                <c:pt idx="3">
                  <c:v>Strong</c:v>
                </c:pt>
                <c:pt idx="4">
                  <c:v>Very strong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E73-413A-A701-65891E3DB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0.15377679949945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Dataset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Train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Eval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21/09/2024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21/09/2024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2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20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4400" dirty="0"/>
              <a:t>M</a:t>
            </a:r>
            <a:r>
              <a:rPr lang="en-GB" sz="4400" dirty="0" err="1"/>
              <a:t>odel</a:t>
            </a:r>
            <a:r>
              <a:rPr lang="en-GB" sz="4400" dirty="0"/>
              <a:t> for password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/>
              <a:t>M</a:t>
            </a:r>
            <a:r>
              <a:rPr lang="en-GB" dirty="0" err="1"/>
              <a:t>atteo</a:t>
            </a:r>
            <a:r>
              <a:rPr lang="en-GB" dirty="0"/>
              <a:t> </a:t>
            </a:r>
            <a:r>
              <a:rPr lang="en-GB" dirty="0" err="1"/>
              <a:t>Gianvenuti</a:t>
            </a:r>
            <a:r>
              <a:rPr lang="en-GB" dirty="0"/>
              <a:t>, Donato Bruno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 err="1"/>
              <a:t>Introduction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C72EC4-C242-7020-7503-A853AD17D4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6872" y="2733367"/>
            <a:ext cx="6888665" cy="3072525"/>
          </a:xfrm>
        </p:spPr>
        <p:txBody>
          <a:bodyPr/>
          <a:lstStyle/>
          <a:p>
            <a:r>
              <a:rPr lang="en-GB" sz="1800" dirty="0"/>
              <a:t>Project goal </a:t>
            </a:r>
            <a:endParaRPr lang="it-IT" sz="1800" dirty="0"/>
          </a:p>
          <a:p>
            <a:r>
              <a:rPr lang="it-IT" sz="1800" dirty="0"/>
              <a:t>Technologies</a:t>
            </a:r>
          </a:p>
          <a:p>
            <a:r>
              <a:rPr lang="it-IT" sz="1800" dirty="0"/>
              <a:t>Dataset</a:t>
            </a:r>
          </a:p>
          <a:p>
            <a:r>
              <a:rPr lang="it-IT" sz="1800" dirty="0" err="1"/>
              <a:t>Accuracy</a:t>
            </a:r>
            <a:endParaRPr lang="it-IT" sz="1800" dirty="0"/>
          </a:p>
          <a:p>
            <a:r>
              <a:rPr lang="it-IT" sz="1800" dirty="0" err="1"/>
              <a:t>Improvements</a:t>
            </a:r>
            <a:endParaRPr lang="it-IT" sz="1800" dirty="0"/>
          </a:p>
          <a:p>
            <a:endParaRPr lang="it-IT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/>
              <a:t>Technologies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/>
              <a:t>M</a:t>
            </a:r>
            <a:r>
              <a:rPr lang="en-GB" dirty="0" err="1"/>
              <a:t>odels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“Tools”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Gradient Boosting Classifier</a:t>
            </a:r>
          </a:p>
          <a:p>
            <a:pPr rtl="0"/>
            <a:r>
              <a:rPr lang="en-GB" dirty="0"/>
              <a:t>Random Forest Classifier</a:t>
            </a:r>
          </a:p>
          <a:p>
            <a:pPr rtl="0"/>
            <a:r>
              <a:rPr lang="en-GB" dirty="0"/>
              <a:t>K-</a:t>
            </a:r>
            <a:r>
              <a:rPr lang="en-GB" dirty="0" err="1"/>
              <a:t>Neighbors</a:t>
            </a:r>
            <a:r>
              <a:rPr lang="en-GB" dirty="0"/>
              <a:t> Classifier</a:t>
            </a:r>
          </a:p>
          <a:p>
            <a:pPr rtl="0"/>
            <a:r>
              <a:rPr lang="en-GB" dirty="0"/>
              <a:t>Support Vector Classifier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Scikit-learn</a:t>
            </a:r>
          </a:p>
          <a:p>
            <a:pPr rtl="0"/>
            <a:r>
              <a:rPr lang="en-GB" dirty="0"/>
              <a:t>Python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/>
              <a:t>Dataset</a:t>
            </a:r>
            <a:endParaRPr lang="en-GB" dirty="0"/>
          </a:p>
        </p:txBody>
      </p:sp>
      <p:graphicFrame>
        <p:nvGraphicFramePr>
          <p:cNvPr id="7" name="Content Placeholder 6" descr="Pie chart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041672970"/>
              </p:ext>
            </p:extLst>
          </p:nvPr>
        </p:nvGraphicFramePr>
        <p:xfrm>
          <a:off x="838200" y="1737305"/>
          <a:ext cx="4707193" cy="3839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100% balanced dataset.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95423E-43EB-7D92-9421-3D6C4BDFFCD1}"/>
              </a:ext>
            </a:extLst>
          </p:cNvPr>
          <p:cNvSpPr txBox="1">
            <a:spLocks/>
          </p:cNvSpPr>
          <p:nvPr/>
        </p:nvSpPr>
        <p:spPr>
          <a:xfrm>
            <a:off x="7438789" y="1867833"/>
            <a:ext cx="3911982" cy="523316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</a:t>
            </a:r>
            <a:r>
              <a:rPr lang="en-GB" dirty="0" err="1"/>
              <a:t>tratification</a:t>
            </a:r>
            <a:endParaRPr lang="en-GB" dirty="0"/>
          </a:p>
        </p:txBody>
      </p:sp>
      <p:graphicFrame>
        <p:nvGraphicFramePr>
          <p:cNvPr id="4" name="Content Placeholder 6" descr="Pie chart">
            <a:extLst>
              <a:ext uri="{FF2B5EF4-FFF2-40B4-BE49-F238E27FC236}">
                <a16:creationId xmlns:a16="http://schemas.microsoft.com/office/drawing/2014/main" id="{2CC2DF90-7210-0A86-4A46-6914A171F1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030452"/>
              </p:ext>
            </p:extLst>
          </p:nvPr>
        </p:nvGraphicFramePr>
        <p:xfrm>
          <a:off x="8760543" y="2578127"/>
          <a:ext cx="2915836" cy="2106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6" descr="Pie chart">
            <a:extLst>
              <a:ext uri="{FF2B5EF4-FFF2-40B4-BE49-F238E27FC236}">
                <a16:creationId xmlns:a16="http://schemas.microsoft.com/office/drawing/2014/main" id="{54354013-AF0B-16D6-0AB8-E722761F64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210869"/>
              </p:ext>
            </p:extLst>
          </p:nvPr>
        </p:nvGraphicFramePr>
        <p:xfrm>
          <a:off x="6225136" y="2568294"/>
          <a:ext cx="2915835" cy="2106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7A0959-4C66-D388-5261-4CA92307A177}"/>
              </a:ext>
            </a:extLst>
          </p:cNvPr>
          <p:cNvSpPr txBox="1">
            <a:spLocks/>
          </p:cNvSpPr>
          <p:nvPr/>
        </p:nvSpPr>
        <p:spPr>
          <a:xfrm>
            <a:off x="6225136" y="4824792"/>
            <a:ext cx="2915834" cy="613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en-GB"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30%.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8C4908-6A0D-868D-54B4-A2DCDE4D8197}"/>
              </a:ext>
            </a:extLst>
          </p:cNvPr>
          <p:cNvSpPr txBox="1">
            <a:spLocks/>
          </p:cNvSpPr>
          <p:nvPr/>
        </p:nvSpPr>
        <p:spPr>
          <a:xfrm>
            <a:off x="8760543" y="4824792"/>
            <a:ext cx="2915834" cy="613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en-GB"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70%.</a:t>
            </a:r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92000">
              <a:schemeClr val="accent6"/>
            </a:gs>
            <a:gs pos="49000">
              <a:srgbClr val="02090E"/>
            </a:gs>
            <a:gs pos="27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seven</a:t>
            </a:r>
            <a:r>
              <a:rPr lang="it-IT" dirty="0"/>
              <a:t> features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393804" y="1924050"/>
            <a:ext cx="7664595" cy="349352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Password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resence of uppercase characters</a:t>
            </a:r>
            <a:endParaRPr lang="en-GB" sz="1600" dirty="0">
              <a:solidFill>
                <a:schemeClr val="bg1"/>
              </a:solidFill>
              <a:latin typeface="Cambria" panose="02040503050406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resence of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Pre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sence of special characters as “!”, “@”, “#”, “%”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resence of sequences of digits e.g. “1234”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umber of unique characters</a:t>
            </a:r>
            <a:endParaRPr lang="en-GB" sz="1600" dirty="0">
              <a:solidFill>
                <a:schemeClr val="bg1"/>
              </a:solidFill>
              <a:latin typeface="Cambria" panose="02040503050406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GB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resence of common words/phrases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33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dirty="0"/>
              <a:t>Model </a:t>
            </a:r>
            <a:r>
              <a:rPr lang="it-IT" dirty="0" err="1"/>
              <a:t>evaluation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32789E4A-97D7-B902-46F9-5D2BEA82A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631046"/>
              </p:ext>
            </p:extLst>
          </p:nvPr>
        </p:nvGraphicFramePr>
        <p:xfrm>
          <a:off x="2880519" y="1739586"/>
          <a:ext cx="6430962" cy="3378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530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1727505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2568927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 err="1">
                          <a:latin typeface="Arial Nova" panose="020B0504020202020204" pitchFamily="34" charset="0"/>
                        </a:rPr>
                        <a:t>Classifier</a:t>
                      </a:r>
                      <a:endParaRPr lang="en-GB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Accuracy with stratification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Accuracy without stratification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K</a:t>
                      </a:r>
                      <a:r>
                        <a:rPr lang="en-GB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-Neighbors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71.18%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Gradient Boosting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67.79%</a:t>
                      </a:r>
                      <a:endParaRPr lang="en-GB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R</a:t>
                      </a: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andom Forest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64.40%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Support Vector</a:t>
                      </a:r>
                      <a:endParaRPr lang="en-GB" sz="1600" b="1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66.10%</a:t>
                      </a:r>
                      <a:endParaRPr lang="en-GB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64.40%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36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“</a:t>
            </a:r>
            <a:r>
              <a:rPr lang="it-IT" dirty="0" err="1"/>
              <a:t>Improvements</a:t>
            </a:r>
            <a:r>
              <a:rPr lang="en-GB" dirty="0"/>
              <a:t>“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32789E4A-97D7-B902-46F9-5D2BEA82A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601426"/>
              </p:ext>
            </p:extLst>
          </p:nvPr>
        </p:nvGraphicFramePr>
        <p:xfrm>
          <a:off x="1493838" y="2057400"/>
          <a:ext cx="4703457" cy="3378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530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568927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 err="1">
                          <a:latin typeface="Arial Nova" panose="020B0504020202020204" pitchFamily="34" charset="0"/>
                        </a:rPr>
                        <a:t>Classifier</a:t>
                      </a:r>
                      <a:endParaRPr lang="en-GB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Accuracy with hyperparameters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K</a:t>
                      </a:r>
                      <a:r>
                        <a:rPr lang="en-GB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-Neighbors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71.18%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Gradient Boosting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it-IT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72.88%</a:t>
                      </a:r>
                      <a:endParaRPr lang="en-GB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R</a:t>
                      </a: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andom Forest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74.57%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it-IT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Support Vector</a:t>
                      </a:r>
                      <a:endParaRPr lang="en-GB" sz="1600" b="1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71.18%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360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F2EE503-068B-B4FA-0484-352F5A0A0E35}"/>
              </a:ext>
            </a:extLst>
          </p:cNvPr>
          <p:cNvSpPr txBox="1"/>
          <p:nvPr/>
        </p:nvSpPr>
        <p:spPr>
          <a:xfrm>
            <a:off x="7403690" y="2057400"/>
            <a:ext cx="3785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accent3"/>
                </a:solidFill>
              </a:rPr>
              <a:t>GridSearchCV</a:t>
            </a:r>
            <a:endParaRPr lang="it-IT" sz="2400" dirty="0">
              <a:solidFill>
                <a:schemeClr val="accent3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Multiple </a:t>
            </a:r>
            <a:r>
              <a:rPr lang="en-GB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hyperparameter search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8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678426"/>
            <a:ext cx="3767257" cy="22431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4400" dirty="0">
                <a:solidFill>
                  <a:schemeClr val="accent5"/>
                </a:solidFill>
              </a:rPr>
              <a:t>M</a:t>
            </a:r>
            <a:r>
              <a:rPr lang="en-GB" sz="4400" dirty="0" err="1">
                <a:solidFill>
                  <a:schemeClr val="accent5"/>
                </a:solidFill>
              </a:rPr>
              <a:t>odel</a:t>
            </a:r>
            <a:r>
              <a:rPr lang="en-GB" sz="4400" dirty="0">
                <a:solidFill>
                  <a:schemeClr val="accent5"/>
                </a:solidFill>
              </a:rPr>
              <a:t> for password security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Matteo </a:t>
            </a:r>
            <a:r>
              <a:rPr lang="en-GB" dirty="0" err="1"/>
              <a:t>Gianvenuti</a:t>
            </a:r>
            <a:r>
              <a:rPr lang="en-GB" dirty="0"/>
              <a:t>, Donato Bruno</a:t>
            </a:r>
          </a:p>
          <a:p>
            <a:pPr rtl="0"/>
            <a:r>
              <a:rPr lang="en-GB" dirty="0"/>
              <a:t>github.com/mqtth3w/ai-</a:t>
            </a:r>
            <a:r>
              <a:rPr lang="en-GB" dirty="0" err="1"/>
              <a:t>unipr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1200" dirty="0"/>
              <a:t>M</a:t>
            </a:r>
            <a:r>
              <a:rPr lang="en-GB" sz="1200" dirty="0" err="1"/>
              <a:t>odel</a:t>
            </a:r>
            <a:r>
              <a:rPr lang="en-GB" sz="1200" dirty="0"/>
              <a:t> for password security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{A8A11BDD-656B-428A-81F2-36D446754F1D}tf11936837_win32</Template>
  <TotalTime>145</TotalTime>
  <Words>246</Words>
  <Application>Microsoft Office PowerPoint</Application>
  <PresentationFormat>Widescreen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Cambria</vt:lpstr>
      <vt:lpstr>Segoe UI</vt:lpstr>
      <vt:lpstr>Office Theme</vt:lpstr>
      <vt:lpstr>Model for password security</vt:lpstr>
      <vt:lpstr>Introduction</vt:lpstr>
      <vt:lpstr>Technologies</vt:lpstr>
      <vt:lpstr>Dataset</vt:lpstr>
      <vt:lpstr>Our seven features</vt:lpstr>
      <vt:lpstr>Model evaluation</vt:lpstr>
      <vt:lpstr>“Improvements“</vt:lpstr>
      <vt:lpstr>Model for password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GIANVENUTI</dc:creator>
  <cp:lastModifiedBy>Matteo GIANVENUTI</cp:lastModifiedBy>
  <cp:revision>7</cp:revision>
  <dcterms:created xsi:type="dcterms:W3CDTF">2024-09-20T13:28:22Z</dcterms:created>
  <dcterms:modified xsi:type="dcterms:W3CDTF">2024-09-21T14:52:35Z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